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82" r:id="rId5"/>
    <p:sldId id="283" r:id="rId6"/>
    <p:sldId id="284" r:id="rId7"/>
    <p:sldId id="259" r:id="rId8"/>
    <p:sldId id="265" r:id="rId9"/>
    <p:sldId id="267" r:id="rId10"/>
    <p:sldId id="268" r:id="rId11"/>
    <p:sldId id="269" r:id="rId12"/>
    <p:sldId id="277" r:id="rId13"/>
    <p:sldId id="278" r:id="rId14"/>
    <p:sldId id="275" r:id="rId15"/>
    <p:sldId id="261" r:id="rId16"/>
    <p:sldId id="281" r:id="rId17"/>
    <p:sldId id="280" r:id="rId18"/>
    <p:sldId id="286" r:id="rId19"/>
    <p:sldId id="260" r:id="rId20"/>
    <p:sldId id="276" r:id="rId21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B13"/>
    <a:srgbClr val="FFFFFF"/>
    <a:srgbClr val="369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baseline="0" dirty="0"/>
              <a:t>S1 Data </a:t>
            </a:r>
            <a:r>
              <a:rPr lang="en-US" sz="1600" b="1" baseline="0" dirty="0" err="1"/>
              <a:t>vs</a:t>
            </a:r>
            <a:r>
              <a:rPr lang="en-US" sz="1600" b="1" baseline="0" dirty="0"/>
              <a:t> </a:t>
            </a:r>
            <a:r>
              <a:rPr lang="en-US" sz="1600" b="1" baseline="0" dirty="0" smtClean="0"/>
              <a:t>Depth, Ro= 0.7 to 0.8</a:t>
            </a:r>
            <a:endParaRPr lang="en-US" sz="1600" b="1" dirty="0"/>
          </a:p>
        </c:rich>
      </c:tx>
      <c:layout>
        <c:manualLayout>
          <c:xMode val="edge"/>
          <c:yMode val="edge"/>
          <c:x val="0.13874106253959645"/>
          <c:y val="4.16666666666666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692347723775908"/>
          <c:y val="0.20878627150772838"/>
          <c:w val="0.6015788759163726"/>
          <c:h val="0.74889745552639331"/>
        </c:manualLayout>
      </c:layout>
      <c:scatterChart>
        <c:scatterStyle val="lineMarker"/>
        <c:varyColors val="0"/>
        <c:ser>
          <c:idx val="0"/>
          <c:order val="0"/>
          <c:tx>
            <c:v>S1 Data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B050"/>
              </a:solidFill>
            </c:spPr>
          </c:marker>
          <c:xVal>
            <c:numRef>
              <c:f>Sheet3!$B$4:$B$38</c:f>
              <c:numCache>
                <c:formatCode>General</c:formatCode>
                <c:ptCount val="35"/>
                <c:pt idx="0">
                  <c:v>2.19</c:v>
                </c:pt>
                <c:pt idx="1">
                  <c:v>0.47000000000000008</c:v>
                </c:pt>
                <c:pt idx="2">
                  <c:v>2.88</c:v>
                </c:pt>
                <c:pt idx="3">
                  <c:v>2.65</c:v>
                </c:pt>
                <c:pt idx="4">
                  <c:v>3.9</c:v>
                </c:pt>
                <c:pt idx="5">
                  <c:v>3.8299999999999987</c:v>
                </c:pt>
                <c:pt idx="6">
                  <c:v>2.72</c:v>
                </c:pt>
                <c:pt idx="7">
                  <c:v>3.01</c:v>
                </c:pt>
                <c:pt idx="8">
                  <c:v>2.4499999999999997</c:v>
                </c:pt>
                <c:pt idx="9">
                  <c:v>3.19</c:v>
                </c:pt>
                <c:pt idx="10">
                  <c:v>2.3899999999999997</c:v>
                </c:pt>
                <c:pt idx="11">
                  <c:v>2.68</c:v>
                </c:pt>
                <c:pt idx="12">
                  <c:v>2.2999999999999998</c:v>
                </c:pt>
                <c:pt idx="13">
                  <c:v>3.17</c:v>
                </c:pt>
                <c:pt idx="14">
                  <c:v>1.3800000000000001</c:v>
                </c:pt>
                <c:pt idx="15">
                  <c:v>1.51</c:v>
                </c:pt>
                <c:pt idx="16">
                  <c:v>0.54</c:v>
                </c:pt>
                <c:pt idx="17">
                  <c:v>0.67000000000000082</c:v>
                </c:pt>
                <c:pt idx="18">
                  <c:v>2.9899999999999998</c:v>
                </c:pt>
                <c:pt idx="19">
                  <c:v>3.69</c:v>
                </c:pt>
                <c:pt idx="20">
                  <c:v>4.6199999999999966</c:v>
                </c:pt>
                <c:pt idx="21">
                  <c:v>6.6599999999999975</c:v>
                </c:pt>
                <c:pt idx="22">
                  <c:v>7.13</c:v>
                </c:pt>
                <c:pt idx="23">
                  <c:v>6.63</c:v>
                </c:pt>
                <c:pt idx="24">
                  <c:v>4.72</c:v>
                </c:pt>
                <c:pt idx="25">
                  <c:v>5.76</c:v>
                </c:pt>
                <c:pt idx="26">
                  <c:v>1.48</c:v>
                </c:pt>
                <c:pt idx="27">
                  <c:v>4.8899999999999997</c:v>
                </c:pt>
                <c:pt idx="28">
                  <c:v>4.1599999999999975</c:v>
                </c:pt>
                <c:pt idx="29">
                  <c:v>5.85</c:v>
                </c:pt>
                <c:pt idx="30">
                  <c:v>6.72</c:v>
                </c:pt>
                <c:pt idx="31">
                  <c:v>6.37</c:v>
                </c:pt>
                <c:pt idx="32">
                  <c:v>4.7</c:v>
                </c:pt>
                <c:pt idx="33">
                  <c:v>3.4099999999999997</c:v>
                </c:pt>
                <c:pt idx="34">
                  <c:v>2.4699999999999998</c:v>
                </c:pt>
              </c:numCache>
            </c:numRef>
          </c:xVal>
          <c:yVal>
            <c:numRef>
              <c:f>Sheet3!$A$4:$A$38</c:f>
              <c:numCache>
                <c:formatCode>#,##0.00</c:formatCode>
                <c:ptCount val="35"/>
                <c:pt idx="0">
                  <c:v>7704.25</c:v>
                </c:pt>
                <c:pt idx="1">
                  <c:v>7722.1</c:v>
                </c:pt>
                <c:pt idx="2">
                  <c:v>7752.9</c:v>
                </c:pt>
                <c:pt idx="3">
                  <c:v>7755.4</c:v>
                </c:pt>
                <c:pt idx="4">
                  <c:v>7762.5</c:v>
                </c:pt>
                <c:pt idx="5">
                  <c:v>7764.6500000000024</c:v>
                </c:pt>
                <c:pt idx="6">
                  <c:v>7770.6500000000024</c:v>
                </c:pt>
                <c:pt idx="7">
                  <c:v>7779.2</c:v>
                </c:pt>
                <c:pt idx="8">
                  <c:v>7782.75</c:v>
                </c:pt>
                <c:pt idx="9">
                  <c:v>7784.75</c:v>
                </c:pt>
                <c:pt idx="10">
                  <c:v>7791.85</c:v>
                </c:pt>
                <c:pt idx="11">
                  <c:v>7794.1500000000024</c:v>
                </c:pt>
                <c:pt idx="12">
                  <c:v>7800.7</c:v>
                </c:pt>
                <c:pt idx="13">
                  <c:v>7802.7</c:v>
                </c:pt>
                <c:pt idx="14">
                  <c:v>7809.7</c:v>
                </c:pt>
                <c:pt idx="15">
                  <c:v>7815.25</c:v>
                </c:pt>
                <c:pt idx="16">
                  <c:v>7818.3</c:v>
                </c:pt>
                <c:pt idx="17">
                  <c:v>7821.3</c:v>
                </c:pt>
                <c:pt idx="18">
                  <c:v>7827.2</c:v>
                </c:pt>
                <c:pt idx="19">
                  <c:v>7833.1</c:v>
                </c:pt>
                <c:pt idx="20">
                  <c:v>7839.2</c:v>
                </c:pt>
                <c:pt idx="21">
                  <c:v>7846.5</c:v>
                </c:pt>
                <c:pt idx="22">
                  <c:v>7848</c:v>
                </c:pt>
                <c:pt idx="23">
                  <c:v>7853.9</c:v>
                </c:pt>
                <c:pt idx="24">
                  <c:v>7861.3</c:v>
                </c:pt>
                <c:pt idx="25">
                  <c:v>7864.2</c:v>
                </c:pt>
                <c:pt idx="26">
                  <c:v>7866.1500000000024</c:v>
                </c:pt>
                <c:pt idx="27">
                  <c:v>7872.5</c:v>
                </c:pt>
                <c:pt idx="28">
                  <c:v>7875.5</c:v>
                </c:pt>
                <c:pt idx="29">
                  <c:v>7878.75</c:v>
                </c:pt>
                <c:pt idx="30">
                  <c:v>7881.85</c:v>
                </c:pt>
                <c:pt idx="31">
                  <c:v>7884.35</c:v>
                </c:pt>
                <c:pt idx="32">
                  <c:v>7887.35</c:v>
                </c:pt>
                <c:pt idx="33">
                  <c:v>7891.35</c:v>
                </c:pt>
                <c:pt idx="34">
                  <c:v>7896.1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313152"/>
        <c:axId val="75315456"/>
      </c:scatterChart>
      <c:valAx>
        <c:axId val="75313152"/>
        <c:scaling>
          <c:orientation val="minMax"/>
          <c:max val="6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S1 (mg/g)</a:t>
                </a:r>
              </a:p>
            </c:rich>
          </c:tx>
          <c:layout/>
          <c:overlay val="0"/>
        </c:title>
        <c:numFmt formatCode="#,##0.0" sourceLinked="0"/>
        <c:majorTickMark val="cross"/>
        <c:minorTickMark val="none"/>
        <c:tickLblPos val="nextTo"/>
        <c:crossAx val="75315456"/>
        <c:crosses val="autoZero"/>
        <c:crossBetween val="midCat"/>
        <c:majorUnit val="1"/>
      </c:valAx>
      <c:valAx>
        <c:axId val="75315456"/>
        <c:scaling>
          <c:orientation val="maxMin"/>
          <c:max val="7900"/>
          <c:min val="77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75313152"/>
        <c:crosses val="autoZero"/>
        <c:crossBetween val="midCat"/>
        <c:majorUnit val="20"/>
      </c:valAx>
      <c:spPr>
        <a:solidFill>
          <a:prstClr val="white">
            <a:lumMod val="95000"/>
          </a:prstClr>
        </a:solidFill>
      </c:spPr>
    </c:plotArea>
    <c:legend>
      <c:legendPos val="r"/>
      <c:layout>
        <c:manualLayout>
          <c:xMode val="edge"/>
          <c:yMode val="edge"/>
          <c:x val="0.80658747397954567"/>
          <c:y val="0.5214970724813246"/>
          <c:w val="0.16467680510524418"/>
          <c:h val="4.630810261620521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aseline="0" dirty="0" smtClean="0"/>
              <a:t>S1 </a:t>
            </a:r>
            <a:r>
              <a:rPr lang="en-US" sz="1600" baseline="0" dirty="0"/>
              <a:t>Data </a:t>
            </a:r>
            <a:r>
              <a:rPr lang="en-US" sz="1600" baseline="0" dirty="0" err="1"/>
              <a:t>vs</a:t>
            </a:r>
            <a:r>
              <a:rPr lang="en-US" sz="1600" baseline="0" dirty="0"/>
              <a:t> </a:t>
            </a:r>
            <a:r>
              <a:rPr lang="en-US" sz="1600" baseline="0" dirty="0" smtClean="0"/>
              <a:t>Depth, Ro= 1.2 to 1.4</a:t>
            </a:r>
            <a:endParaRPr lang="en-US" sz="1600" dirty="0"/>
          </a:p>
        </c:rich>
      </c:tx>
      <c:layout>
        <c:manualLayout>
          <c:xMode val="edge"/>
          <c:yMode val="edge"/>
          <c:x val="7.1048487360132626E-2"/>
          <c:y val="4.1504333423565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59920799373771"/>
          <c:y val="0.21182086374835402"/>
          <c:w val="0.61287401574803202"/>
          <c:h val="0.58528517092821009"/>
        </c:manualLayout>
      </c:layout>
      <c:scatterChart>
        <c:scatterStyle val="lineMarker"/>
        <c:varyColors val="0"/>
        <c:ser>
          <c:idx val="0"/>
          <c:order val="0"/>
          <c:tx>
            <c:v>S1 Data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B050"/>
              </a:solidFill>
            </c:spPr>
          </c:marker>
          <c:xVal>
            <c:numRef>
              <c:f>Sheet1!$B$3:$B$89</c:f>
              <c:numCache>
                <c:formatCode>0.00</c:formatCode>
                <c:ptCount val="87"/>
                <c:pt idx="0">
                  <c:v>0.86000000000000054</c:v>
                </c:pt>
                <c:pt idx="1">
                  <c:v>0.76000000000000056</c:v>
                </c:pt>
                <c:pt idx="2">
                  <c:v>0.75000000000000056</c:v>
                </c:pt>
                <c:pt idx="3">
                  <c:v>0.79</c:v>
                </c:pt>
                <c:pt idx="4">
                  <c:v>0.61000000000000054</c:v>
                </c:pt>
                <c:pt idx="5">
                  <c:v>0.85000000000000053</c:v>
                </c:pt>
                <c:pt idx="6">
                  <c:v>0.76000000000000056</c:v>
                </c:pt>
                <c:pt idx="7">
                  <c:v>2.19</c:v>
                </c:pt>
                <c:pt idx="8">
                  <c:v>0.6800000000000006</c:v>
                </c:pt>
                <c:pt idx="9">
                  <c:v>2.42</c:v>
                </c:pt>
                <c:pt idx="10">
                  <c:v>1.1200000000000001</c:v>
                </c:pt>
                <c:pt idx="11">
                  <c:v>1.8900000000000001</c:v>
                </c:pt>
                <c:pt idx="12">
                  <c:v>2.11</c:v>
                </c:pt>
                <c:pt idx="13">
                  <c:v>2.58</c:v>
                </c:pt>
                <c:pt idx="14">
                  <c:v>1.58</c:v>
                </c:pt>
                <c:pt idx="15">
                  <c:v>0.97000000000000042</c:v>
                </c:pt>
                <c:pt idx="16">
                  <c:v>2.11</c:v>
                </c:pt>
                <c:pt idx="17">
                  <c:v>2.4</c:v>
                </c:pt>
                <c:pt idx="18">
                  <c:v>2.2799999999999998</c:v>
                </c:pt>
                <c:pt idx="19">
                  <c:v>2.5499999999999998</c:v>
                </c:pt>
                <c:pt idx="20">
                  <c:v>2.42</c:v>
                </c:pt>
                <c:pt idx="21">
                  <c:v>2.44</c:v>
                </c:pt>
                <c:pt idx="22">
                  <c:v>2.2999999999999998</c:v>
                </c:pt>
                <c:pt idx="23">
                  <c:v>2.25</c:v>
                </c:pt>
                <c:pt idx="24">
                  <c:v>2.4099999999999997</c:v>
                </c:pt>
                <c:pt idx="25">
                  <c:v>2.27</c:v>
                </c:pt>
                <c:pt idx="26">
                  <c:v>1.06</c:v>
                </c:pt>
                <c:pt idx="27">
                  <c:v>2.5499999999999998</c:v>
                </c:pt>
                <c:pt idx="28">
                  <c:v>2.5099999999999998</c:v>
                </c:pt>
                <c:pt idx="29">
                  <c:v>2.29</c:v>
                </c:pt>
                <c:pt idx="30">
                  <c:v>2.2000000000000002</c:v>
                </c:pt>
                <c:pt idx="31">
                  <c:v>2.4699999999999998</c:v>
                </c:pt>
                <c:pt idx="32">
                  <c:v>2.58</c:v>
                </c:pt>
                <c:pt idx="33">
                  <c:v>1.1299999999999988</c:v>
                </c:pt>
                <c:pt idx="34">
                  <c:v>2.7800000000000002</c:v>
                </c:pt>
                <c:pt idx="35">
                  <c:v>2.7800000000000002</c:v>
                </c:pt>
                <c:pt idx="36">
                  <c:v>3</c:v>
                </c:pt>
                <c:pt idx="37">
                  <c:v>1.42</c:v>
                </c:pt>
                <c:pt idx="38">
                  <c:v>2.62</c:v>
                </c:pt>
                <c:pt idx="39">
                  <c:v>1.54</c:v>
                </c:pt>
                <c:pt idx="40">
                  <c:v>3.1</c:v>
                </c:pt>
                <c:pt idx="41">
                  <c:v>2.8899999999999997</c:v>
                </c:pt>
                <c:pt idx="42">
                  <c:v>2.11</c:v>
                </c:pt>
                <c:pt idx="43">
                  <c:v>2.8299999999999987</c:v>
                </c:pt>
                <c:pt idx="44">
                  <c:v>2.74</c:v>
                </c:pt>
                <c:pt idx="45">
                  <c:v>2.63</c:v>
                </c:pt>
                <c:pt idx="46">
                  <c:v>2.66</c:v>
                </c:pt>
                <c:pt idx="47">
                  <c:v>0.96000000000000052</c:v>
                </c:pt>
                <c:pt idx="48">
                  <c:v>2.56</c:v>
                </c:pt>
                <c:pt idx="49">
                  <c:v>2.5</c:v>
                </c:pt>
                <c:pt idx="50">
                  <c:v>1.52</c:v>
                </c:pt>
                <c:pt idx="51">
                  <c:v>1.7800000000000002</c:v>
                </c:pt>
                <c:pt idx="52">
                  <c:v>1.23</c:v>
                </c:pt>
                <c:pt idx="53">
                  <c:v>2.64</c:v>
                </c:pt>
                <c:pt idx="54">
                  <c:v>2.8099999999999987</c:v>
                </c:pt>
                <c:pt idx="55">
                  <c:v>2.77</c:v>
                </c:pt>
                <c:pt idx="56">
                  <c:v>2.4299999999999997</c:v>
                </c:pt>
                <c:pt idx="57">
                  <c:v>1.05</c:v>
                </c:pt>
                <c:pt idx="58">
                  <c:v>1.03</c:v>
                </c:pt>
                <c:pt idx="59">
                  <c:v>2.19</c:v>
                </c:pt>
                <c:pt idx="60">
                  <c:v>1.7100000000000002</c:v>
                </c:pt>
                <c:pt idx="61">
                  <c:v>0.88000000000000012</c:v>
                </c:pt>
                <c:pt idx="62">
                  <c:v>1.82</c:v>
                </c:pt>
                <c:pt idx="63">
                  <c:v>1.1100000000000001</c:v>
                </c:pt>
                <c:pt idx="64">
                  <c:v>1.27</c:v>
                </c:pt>
                <c:pt idx="65">
                  <c:v>0.71000000000000052</c:v>
                </c:pt>
                <c:pt idx="66">
                  <c:v>1.06</c:v>
                </c:pt>
                <c:pt idx="67">
                  <c:v>1.8800000000000001</c:v>
                </c:pt>
                <c:pt idx="68">
                  <c:v>1.1399999999999988</c:v>
                </c:pt>
                <c:pt idx="69">
                  <c:v>1.85</c:v>
                </c:pt>
                <c:pt idx="70">
                  <c:v>1.9100000000000001</c:v>
                </c:pt>
                <c:pt idx="71">
                  <c:v>1.8900000000000001</c:v>
                </c:pt>
                <c:pt idx="72">
                  <c:v>1.81</c:v>
                </c:pt>
                <c:pt idx="73">
                  <c:v>1.56</c:v>
                </c:pt>
                <c:pt idx="74">
                  <c:v>1.84</c:v>
                </c:pt>
                <c:pt idx="75">
                  <c:v>1.680000000000001</c:v>
                </c:pt>
                <c:pt idx="76">
                  <c:v>1.7400000000000002</c:v>
                </c:pt>
                <c:pt idx="77">
                  <c:v>1.62</c:v>
                </c:pt>
                <c:pt idx="78">
                  <c:v>1.7800000000000002</c:v>
                </c:pt>
                <c:pt idx="79">
                  <c:v>2.0099999999999998</c:v>
                </c:pt>
                <c:pt idx="80">
                  <c:v>1.7500000000000002</c:v>
                </c:pt>
                <c:pt idx="81">
                  <c:v>1.6600000000000001</c:v>
                </c:pt>
                <c:pt idx="82">
                  <c:v>1.7700000000000002</c:v>
                </c:pt>
                <c:pt idx="83">
                  <c:v>1.82</c:v>
                </c:pt>
                <c:pt idx="84">
                  <c:v>1.41</c:v>
                </c:pt>
                <c:pt idx="85">
                  <c:v>1.7300000000000002</c:v>
                </c:pt>
                <c:pt idx="86">
                  <c:v>0.99</c:v>
                </c:pt>
              </c:numCache>
            </c:numRef>
          </c:xVal>
          <c:yVal>
            <c:numRef>
              <c:f>Sheet1!$A$3:$A$88</c:f>
              <c:numCache>
                <c:formatCode>#,##0.00</c:formatCode>
                <c:ptCount val="86"/>
                <c:pt idx="0">
                  <c:v>10034.4</c:v>
                </c:pt>
                <c:pt idx="1">
                  <c:v>10035.79999999999</c:v>
                </c:pt>
                <c:pt idx="2">
                  <c:v>10036.1</c:v>
                </c:pt>
                <c:pt idx="3">
                  <c:v>10037.450000000001</c:v>
                </c:pt>
                <c:pt idx="4">
                  <c:v>10040.04999999999</c:v>
                </c:pt>
                <c:pt idx="5">
                  <c:v>10042.5</c:v>
                </c:pt>
                <c:pt idx="6">
                  <c:v>10043.9</c:v>
                </c:pt>
                <c:pt idx="7">
                  <c:v>10046.1</c:v>
                </c:pt>
                <c:pt idx="8">
                  <c:v>10047.15</c:v>
                </c:pt>
                <c:pt idx="9">
                  <c:v>10048</c:v>
                </c:pt>
                <c:pt idx="10">
                  <c:v>10051</c:v>
                </c:pt>
                <c:pt idx="11">
                  <c:v>10052</c:v>
                </c:pt>
                <c:pt idx="12">
                  <c:v>10053.1</c:v>
                </c:pt>
                <c:pt idx="13">
                  <c:v>10054.29999999999</c:v>
                </c:pt>
                <c:pt idx="14">
                  <c:v>10055.9</c:v>
                </c:pt>
                <c:pt idx="15">
                  <c:v>10056.6</c:v>
                </c:pt>
                <c:pt idx="16">
                  <c:v>10057.04999999999</c:v>
                </c:pt>
                <c:pt idx="17">
                  <c:v>10059.1</c:v>
                </c:pt>
                <c:pt idx="18">
                  <c:v>10060.4</c:v>
                </c:pt>
                <c:pt idx="19">
                  <c:v>10061.200000000004</c:v>
                </c:pt>
                <c:pt idx="20">
                  <c:v>10062.9</c:v>
                </c:pt>
                <c:pt idx="21">
                  <c:v>10063.5</c:v>
                </c:pt>
                <c:pt idx="22">
                  <c:v>10064.200000000004</c:v>
                </c:pt>
                <c:pt idx="23">
                  <c:v>10066</c:v>
                </c:pt>
                <c:pt idx="24">
                  <c:v>10067.25</c:v>
                </c:pt>
                <c:pt idx="25">
                  <c:v>10068</c:v>
                </c:pt>
                <c:pt idx="26">
                  <c:v>10070.5</c:v>
                </c:pt>
                <c:pt idx="27">
                  <c:v>10071</c:v>
                </c:pt>
                <c:pt idx="28">
                  <c:v>10072.200000000004</c:v>
                </c:pt>
                <c:pt idx="29">
                  <c:v>10073.200000000004</c:v>
                </c:pt>
                <c:pt idx="30">
                  <c:v>10076</c:v>
                </c:pt>
                <c:pt idx="31">
                  <c:v>10077</c:v>
                </c:pt>
                <c:pt idx="32">
                  <c:v>10078.1</c:v>
                </c:pt>
                <c:pt idx="33">
                  <c:v>10079.29999999999</c:v>
                </c:pt>
                <c:pt idx="34">
                  <c:v>10082.1</c:v>
                </c:pt>
                <c:pt idx="35">
                  <c:v>10083.200000000004</c:v>
                </c:pt>
                <c:pt idx="36">
                  <c:v>10084</c:v>
                </c:pt>
                <c:pt idx="37">
                  <c:v>10087</c:v>
                </c:pt>
                <c:pt idx="38">
                  <c:v>10088</c:v>
                </c:pt>
                <c:pt idx="39">
                  <c:v>10090</c:v>
                </c:pt>
                <c:pt idx="40">
                  <c:v>10091</c:v>
                </c:pt>
                <c:pt idx="41">
                  <c:v>10091.9</c:v>
                </c:pt>
                <c:pt idx="42">
                  <c:v>10093</c:v>
                </c:pt>
                <c:pt idx="43">
                  <c:v>10095</c:v>
                </c:pt>
                <c:pt idx="44">
                  <c:v>10097</c:v>
                </c:pt>
                <c:pt idx="45">
                  <c:v>10098</c:v>
                </c:pt>
                <c:pt idx="46">
                  <c:v>10099</c:v>
                </c:pt>
                <c:pt idx="47">
                  <c:v>10100</c:v>
                </c:pt>
                <c:pt idx="48">
                  <c:v>10101</c:v>
                </c:pt>
                <c:pt idx="49">
                  <c:v>10102</c:v>
                </c:pt>
                <c:pt idx="50">
                  <c:v>10104</c:v>
                </c:pt>
                <c:pt idx="51">
                  <c:v>10105</c:v>
                </c:pt>
                <c:pt idx="52">
                  <c:v>10106</c:v>
                </c:pt>
                <c:pt idx="53">
                  <c:v>10107</c:v>
                </c:pt>
                <c:pt idx="54">
                  <c:v>10108</c:v>
                </c:pt>
                <c:pt idx="55">
                  <c:v>10110</c:v>
                </c:pt>
                <c:pt idx="56">
                  <c:v>10111</c:v>
                </c:pt>
                <c:pt idx="57">
                  <c:v>10112</c:v>
                </c:pt>
                <c:pt idx="58">
                  <c:v>10113</c:v>
                </c:pt>
                <c:pt idx="59">
                  <c:v>10114</c:v>
                </c:pt>
                <c:pt idx="60">
                  <c:v>10115</c:v>
                </c:pt>
                <c:pt idx="61">
                  <c:v>10116</c:v>
                </c:pt>
                <c:pt idx="62">
                  <c:v>10118</c:v>
                </c:pt>
                <c:pt idx="63">
                  <c:v>10120</c:v>
                </c:pt>
                <c:pt idx="64">
                  <c:v>10123</c:v>
                </c:pt>
                <c:pt idx="65">
                  <c:v>10124</c:v>
                </c:pt>
                <c:pt idx="66">
                  <c:v>10125</c:v>
                </c:pt>
                <c:pt idx="67">
                  <c:v>10127</c:v>
                </c:pt>
                <c:pt idx="68">
                  <c:v>10128</c:v>
                </c:pt>
                <c:pt idx="69">
                  <c:v>10129</c:v>
                </c:pt>
                <c:pt idx="70">
                  <c:v>10130</c:v>
                </c:pt>
                <c:pt idx="71">
                  <c:v>10131</c:v>
                </c:pt>
                <c:pt idx="72">
                  <c:v>10133</c:v>
                </c:pt>
                <c:pt idx="73">
                  <c:v>10134</c:v>
                </c:pt>
                <c:pt idx="74">
                  <c:v>10135</c:v>
                </c:pt>
                <c:pt idx="75">
                  <c:v>10137</c:v>
                </c:pt>
                <c:pt idx="76">
                  <c:v>10138</c:v>
                </c:pt>
                <c:pt idx="77">
                  <c:v>10139</c:v>
                </c:pt>
                <c:pt idx="78">
                  <c:v>10140</c:v>
                </c:pt>
                <c:pt idx="79">
                  <c:v>10141</c:v>
                </c:pt>
                <c:pt idx="80">
                  <c:v>10142</c:v>
                </c:pt>
                <c:pt idx="81">
                  <c:v>10144</c:v>
                </c:pt>
                <c:pt idx="82">
                  <c:v>10145</c:v>
                </c:pt>
                <c:pt idx="83">
                  <c:v>10146</c:v>
                </c:pt>
                <c:pt idx="84">
                  <c:v>10152</c:v>
                </c:pt>
                <c:pt idx="85">
                  <c:v>10153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49600"/>
        <c:axId val="75089792"/>
      </c:scatterChart>
      <c:valAx>
        <c:axId val="7504960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S1 (mg/g)</a:t>
                </a:r>
              </a:p>
            </c:rich>
          </c:tx>
          <c:layout/>
          <c:overlay val="0"/>
        </c:title>
        <c:numFmt formatCode="0.0" sourceLinked="0"/>
        <c:majorTickMark val="cross"/>
        <c:minorTickMark val="none"/>
        <c:tickLblPos val="nextTo"/>
        <c:crossAx val="75089792"/>
        <c:crosses val="autoZero"/>
        <c:crossBetween val="midCat"/>
      </c:valAx>
      <c:valAx>
        <c:axId val="75089792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7504960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2222582471308803"/>
          <c:y val="0.55032024914796029"/>
          <c:w val="0.16797034120734924"/>
          <c:h val="4.350155094249581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A6A572-DBA1-4F78-BED7-52974D2C1E66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0420E5-FAC8-45DC-BDA0-98043D8BA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6705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QUickLook</a:t>
            </a:r>
            <a:r>
              <a:rPr lang="en-US" dirty="0" smtClean="0"/>
              <a:t> Determination of Oil-in-place in Oil Shale Resource plays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458200" cy="914400"/>
          </a:xfrm>
        </p:spPr>
        <p:txBody>
          <a:bodyPr/>
          <a:lstStyle/>
          <a:p>
            <a:r>
              <a:rPr lang="en-US" dirty="0" err="1" smtClean="0"/>
              <a:t>Marlan</a:t>
            </a:r>
            <a:r>
              <a:rPr lang="en-US" dirty="0" smtClean="0"/>
              <a:t> W. Downey, Julie Garvin, RC Lagomarsino, David F. Nicklin</a:t>
            </a:r>
            <a:endParaRPr lang="en-US" dirty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237" y="5410200"/>
            <a:ext cx="2208763" cy="914400"/>
          </a:xfrm>
          <a:prstGeom prst="rect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152400" dir="2700000" algn="tl" rotWithShape="0">
              <a:prstClr val="black">
                <a:alpha val="74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038" y="5410200"/>
            <a:ext cx="2544868" cy="838200"/>
          </a:xfrm>
          <a:prstGeom prst="rect">
            <a:avLst/>
          </a:pr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74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Methodology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7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i="1" dirty="0"/>
              <a:t>V</a:t>
            </a:r>
            <a:r>
              <a:rPr lang="en-US" sz="2000" i="1" baseline="-25000" dirty="0"/>
              <a:t>S1HC</a:t>
            </a:r>
            <a:r>
              <a:rPr lang="en-US" sz="2800" i="1" dirty="0"/>
              <a:t> = M</a:t>
            </a:r>
            <a:r>
              <a:rPr lang="en-US" sz="2000" i="1" baseline="-25000" dirty="0"/>
              <a:t>S1HC </a:t>
            </a:r>
            <a:r>
              <a:rPr lang="en-US" sz="2800" i="1" dirty="0">
                <a:cs typeface="Arial" pitchFamily="34" charset="0"/>
              </a:rPr>
              <a:t>÷</a:t>
            </a:r>
            <a:r>
              <a:rPr lang="en-US" sz="2000" i="1" baseline="-25000" dirty="0"/>
              <a:t> </a:t>
            </a:r>
            <a:r>
              <a:rPr lang="el-GR" sz="2800" i="1" dirty="0" smtClean="0"/>
              <a:t>ρ</a:t>
            </a:r>
            <a:r>
              <a:rPr lang="en-US" sz="2000" i="1" baseline="-25000" dirty="0" smtClean="0"/>
              <a:t>oil</a:t>
            </a:r>
            <a:endParaRPr lang="en-US" sz="2000" i="1" baseline="-25000" dirty="0"/>
          </a:p>
          <a:p>
            <a:pPr algn="ctr"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r>
              <a:rPr lang="en-US" sz="2000" i="1" dirty="0"/>
              <a:t>Where:</a:t>
            </a:r>
          </a:p>
          <a:p>
            <a:pPr>
              <a:buFontTx/>
              <a:buNone/>
            </a:pPr>
            <a:r>
              <a:rPr lang="en-US" sz="2800" i="1" dirty="0"/>
              <a:t>V</a:t>
            </a:r>
            <a:r>
              <a:rPr lang="en-US" sz="2000" i="1" baseline="-25000" dirty="0"/>
              <a:t>S1HC </a:t>
            </a:r>
            <a:r>
              <a:rPr lang="en-US" sz="2000" i="1" dirty="0"/>
              <a:t>= Volume of S1 hydrocarbons per section (cc)</a:t>
            </a:r>
          </a:p>
          <a:p>
            <a:pPr>
              <a:buFontTx/>
              <a:buNone/>
            </a:pPr>
            <a:r>
              <a:rPr lang="en-US" sz="2000" i="1" dirty="0"/>
              <a:t>M</a:t>
            </a:r>
            <a:r>
              <a:rPr lang="en-US" sz="1600" i="1" baseline="-25000" dirty="0"/>
              <a:t>S1HC</a:t>
            </a:r>
            <a:r>
              <a:rPr lang="en-US" sz="2000" i="1" dirty="0"/>
              <a:t> = Mass of S1 hydrocarbons per section (g)</a:t>
            </a:r>
          </a:p>
          <a:p>
            <a:pPr>
              <a:buFontTx/>
              <a:buNone/>
            </a:pPr>
            <a:r>
              <a:rPr lang="el-GR" sz="2000" i="1" dirty="0" smtClean="0"/>
              <a:t>ρ</a:t>
            </a:r>
            <a:r>
              <a:rPr lang="en-US" sz="1600" i="1" baseline="-25000" dirty="0" smtClean="0"/>
              <a:t>oil</a:t>
            </a:r>
            <a:r>
              <a:rPr lang="en-US" sz="2000" i="1" dirty="0" smtClean="0"/>
              <a:t> </a:t>
            </a:r>
            <a:r>
              <a:rPr lang="en-US" sz="2000" i="1" dirty="0"/>
              <a:t>= Density of oil (g/cc)</a:t>
            </a:r>
          </a:p>
          <a:p>
            <a:pPr>
              <a:buFontTx/>
              <a:buNone/>
            </a:pPr>
            <a:endParaRPr lang="en-US" sz="1600" i="1" baseline="-25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066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2: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volume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oil per section (cc)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Methodology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22437"/>
            <a:ext cx="87630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i="1" dirty="0"/>
              <a:t>Oil in Place per section (Bbl) </a:t>
            </a:r>
          </a:p>
          <a:p>
            <a:pPr algn="ctr">
              <a:buFontTx/>
              <a:buNone/>
            </a:pPr>
            <a:r>
              <a:rPr lang="en-US" sz="2800" i="1" dirty="0"/>
              <a:t>=</a:t>
            </a:r>
          </a:p>
          <a:p>
            <a:pPr algn="ctr">
              <a:buFontTx/>
              <a:buNone/>
            </a:pPr>
            <a:r>
              <a:rPr lang="en-US" sz="2800" i="1" dirty="0"/>
              <a:t> V</a:t>
            </a:r>
            <a:r>
              <a:rPr lang="en-US" sz="2000" i="1" baseline="-25000" dirty="0"/>
              <a:t>S1HC</a:t>
            </a:r>
            <a:r>
              <a:rPr lang="en-US" sz="2800" i="1" dirty="0"/>
              <a:t> x </a:t>
            </a:r>
            <a:r>
              <a:rPr lang="en-US" sz="2800" i="1" dirty="0" smtClean="0"/>
              <a:t>6.29E-6 </a:t>
            </a:r>
            <a:r>
              <a:rPr lang="en-US" sz="2800" i="1" dirty="0"/>
              <a:t>bbl/cc</a:t>
            </a:r>
          </a:p>
          <a:p>
            <a:pPr>
              <a:buFontTx/>
              <a:buNone/>
            </a:pPr>
            <a:endParaRPr lang="en-US" sz="1600" i="1" baseline="-25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1430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3: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barrels of oil per section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Oil in Place from S1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27237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i="1" dirty="0" smtClean="0"/>
              <a:t>Oil in Place per 640 acre/ft = 4965.36 x (</a:t>
            </a:r>
            <a:r>
              <a:rPr lang="el-GR" sz="2800" i="1" dirty="0" smtClean="0"/>
              <a:t>ρ</a:t>
            </a:r>
            <a:r>
              <a:rPr lang="en-US" sz="2000" i="1" baseline="-25000" dirty="0" smtClean="0"/>
              <a:t>Av</a:t>
            </a:r>
            <a:r>
              <a:rPr lang="en-US" sz="2800" i="1" dirty="0"/>
              <a:t>) (</a:t>
            </a:r>
            <a:r>
              <a:rPr lang="en-US" sz="2800" i="1" dirty="0" smtClean="0"/>
              <a:t>S1</a:t>
            </a:r>
            <a:r>
              <a:rPr lang="en-US" sz="2000" i="1" baseline="-25000" dirty="0" smtClean="0"/>
              <a:t>Av</a:t>
            </a:r>
            <a:r>
              <a:rPr lang="en-US" sz="2800" i="1" dirty="0" smtClean="0"/>
              <a:t>)/(</a:t>
            </a:r>
            <a:r>
              <a:rPr lang="el-GR" sz="2800" i="1" dirty="0" smtClean="0"/>
              <a:t>ρ</a:t>
            </a:r>
            <a:r>
              <a:rPr lang="en-US" sz="2800" i="1" baseline="-25000" dirty="0" smtClean="0"/>
              <a:t>oil</a:t>
            </a:r>
            <a:r>
              <a:rPr lang="en-US" sz="2800" i="1" dirty="0" smtClean="0"/>
              <a:t>)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r>
              <a:rPr lang="en-US" sz="2000" i="1" dirty="0"/>
              <a:t>	Where:</a:t>
            </a:r>
          </a:p>
          <a:p>
            <a:pPr>
              <a:buFontTx/>
              <a:buNone/>
            </a:pPr>
            <a:r>
              <a:rPr lang="en-US" sz="2000" i="1" dirty="0"/>
              <a:t>		</a:t>
            </a:r>
            <a:r>
              <a:rPr lang="el-GR" sz="2000" i="1" dirty="0" smtClean="0"/>
              <a:t>ρ</a:t>
            </a:r>
            <a:r>
              <a:rPr lang="en-US" sz="1600" i="1" baseline="-25000" dirty="0" smtClean="0"/>
              <a:t>Av</a:t>
            </a:r>
            <a:r>
              <a:rPr lang="en-US" sz="2000" i="1" dirty="0" smtClean="0"/>
              <a:t> </a:t>
            </a:r>
            <a:r>
              <a:rPr lang="en-US" sz="2000" i="1" dirty="0"/>
              <a:t>= Average bulk density (g/cc)</a:t>
            </a:r>
          </a:p>
          <a:p>
            <a:pPr>
              <a:buFontTx/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S1</a:t>
            </a:r>
            <a:r>
              <a:rPr lang="en-US" sz="1600" i="1" baseline="-25000" dirty="0" smtClean="0"/>
              <a:t>Av</a:t>
            </a:r>
            <a:r>
              <a:rPr lang="en-US" sz="2000" i="1" dirty="0" smtClean="0"/>
              <a:t> </a:t>
            </a:r>
            <a:r>
              <a:rPr lang="en-US" sz="2000" i="1" dirty="0"/>
              <a:t>=Average S1 (mg/g</a:t>
            </a:r>
            <a:r>
              <a:rPr lang="en-US" sz="2000" i="1" dirty="0" smtClean="0"/>
              <a:t>)</a:t>
            </a:r>
          </a:p>
          <a:p>
            <a:pPr>
              <a:buNone/>
            </a:pPr>
            <a:r>
              <a:rPr lang="en-US" sz="2000" i="1" dirty="0" smtClean="0"/>
              <a:t>		</a:t>
            </a:r>
            <a:r>
              <a:rPr lang="el-GR" sz="2000" i="1" dirty="0" smtClean="0"/>
              <a:t>ρ</a:t>
            </a:r>
            <a:r>
              <a:rPr lang="en-US" sz="1600" i="1" baseline="-25000" dirty="0" smtClean="0"/>
              <a:t>oil</a:t>
            </a:r>
            <a:r>
              <a:rPr lang="en-US" sz="2000" i="1" dirty="0" smtClean="0"/>
              <a:t> = Density of oil (g/cc)</a:t>
            </a:r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r>
              <a:rPr lang="en-US" sz="2000" i="1" dirty="0" smtClean="0"/>
              <a:t>		</a:t>
            </a:r>
            <a:endParaRPr lang="en-US" sz="2000" i="1" dirty="0"/>
          </a:p>
          <a:p>
            <a:pPr>
              <a:buFontTx/>
              <a:buNone/>
            </a:pPr>
            <a:endParaRPr lang="en-US" sz="1600" i="1" baseline="-25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Simplified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Oil in Place from S1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74837"/>
            <a:ext cx="91440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i="1" dirty="0" smtClean="0"/>
              <a:t>Oil in Place per 640 acre/ft = </a:t>
            </a:r>
            <a:r>
              <a:rPr lang="en-US" sz="2800" i="1" dirty="0" smtClean="0"/>
              <a:t>15922.78 x </a:t>
            </a:r>
            <a:r>
              <a:rPr lang="en-US" sz="2800" i="1" dirty="0" smtClean="0"/>
              <a:t>(S1</a:t>
            </a:r>
            <a:r>
              <a:rPr lang="en-US" sz="2000" i="1" baseline="-25000" dirty="0" smtClean="0"/>
              <a:t>Av</a:t>
            </a:r>
            <a:r>
              <a:rPr lang="en-US" sz="2800" i="1" dirty="0" smtClean="0"/>
              <a:t>)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r>
              <a:rPr lang="en-US" sz="2000" i="1" dirty="0"/>
              <a:t>	Where:</a:t>
            </a:r>
          </a:p>
          <a:p>
            <a:pPr>
              <a:buFontTx/>
              <a:buNone/>
            </a:pPr>
            <a:r>
              <a:rPr lang="en-US" sz="2000" i="1" dirty="0"/>
              <a:t>		</a:t>
            </a:r>
            <a:r>
              <a:rPr lang="en-US" sz="2000" i="1" dirty="0" smtClean="0"/>
              <a:t>S1</a:t>
            </a:r>
            <a:r>
              <a:rPr lang="en-US" sz="1600" i="1" baseline="-25000" dirty="0" smtClean="0"/>
              <a:t>Av</a:t>
            </a:r>
            <a:r>
              <a:rPr lang="en-US" sz="2000" i="1" dirty="0" smtClean="0"/>
              <a:t> </a:t>
            </a:r>
            <a:r>
              <a:rPr lang="en-US" sz="2000" i="1" dirty="0"/>
              <a:t>=Average S1 (mg/g</a:t>
            </a:r>
            <a:r>
              <a:rPr lang="en-US" sz="2000" i="1" dirty="0" smtClean="0"/>
              <a:t>)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Assumes: 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2.5 g/cc Bulk Density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50º API Oil Gravity</a:t>
            </a:r>
          </a:p>
          <a:p>
            <a:pPr>
              <a:buFontTx/>
              <a:buNone/>
            </a:pPr>
            <a:endParaRPr lang="en-US" sz="1600" i="1" baseline="-25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Simplified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Conversions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algn="ctr">
              <a:buFontTx/>
              <a:buNone/>
            </a:pPr>
            <a:endParaRPr lang="en-US" sz="2000" dirty="0"/>
          </a:p>
          <a:p>
            <a:pPr algn="ctr">
              <a:buFontTx/>
              <a:buNone/>
            </a:pPr>
            <a:r>
              <a:rPr lang="en-US" sz="2000" dirty="0"/>
              <a:t>1 section = 640 Acres</a:t>
            </a:r>
          </a:p>
          <a:p>
            <a:pPr algn="ctr">
              <a:buFontTx/>
              <a:buNone/>
            </a:pPr>
            <a:r>
              <a:rPr lang="en-US" sz="2000" dirty="0"/>
              <a:t>1 cc = 8.10713194 E-10 Acre-ft</a:t>
            </a:r>
          </a:p>
          <a:p>
            <a:pPr algn="ctr">
              <a:buFontTx/>
              <a:buNone/>
            </a:pPr>
            <a:r>
              <a:rPr lang="en-US" sz="2000" dirty="0"/>
              <a:t>1 cc = 6.28981077E-6 Bbl</a:t>
            </a:r>
          </a:p>
          <a:p>
            <a:pPr algn="ctr">
              <a:buFontTx/>
              <a:buNone/>
            </a:pPr>
            <a:r>
              <a:rPr lang="en-US" sz="2000" dirty="0"/>
              <a:t>Specific gravity = 141.5/(131.5 + API gravity)</a:t>
            </a:r>
          </a:p>
          <a:p>
            <a:pPr algn="ctr">
              <a:buFontTx/>
              <a:buNone/>
            </a:pPr>
            <a:r>
              <a:rPr lang="en-US" sz="2000" dirty="0"/>
              <a:t>Specific gravity 1 =1 g/cc</a:t>
            </a:r>
          </a:p>
          <a:p>
            <a:pPr algn="ctr">
              <a:buFontTx/>
              <a:buNone/>
            </a:pPr>
            <a:r>
              <a:rPr lang="en-US" sz="2000" dirty="0"/>
              <a:t>1 mg = .001 </a:t>
            </a:r>
            <a:r>
              <a:rPr lang="en-US" sz="2000" dirty="0" smtClean="0"/>
              <a:t>g</a:t>
            </a:r>
          </a:p>
          <a:p>
            <a:pPr algn="ctr">
              <a:buFontTx/>
              <a:buNone/>
            </a:pPr>
            <a:endParaRPr lang="en-US" sz="2000" dirty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Quicklook</a:t>
            </a:r>
            <a:r>
              <a:rPr lang="en-US" dirty="0" smtClean="0"/>
              <a:t> Conversion of S1 to Oil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S1 in mg/g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BBL of Oil in 640 acres/foot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628900" y="3848100"/>
            <a:ext cx="3581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2209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2590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971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3352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3733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67200" y="4114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7200" y="4495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4876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67200" y="5638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67200" y="5257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3200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8,000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24,000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40,000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56,000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72,000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3135868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S1</a:t>
            </a:r>
          </a:p>
          <a:p>
            <a:pPr algn="ctr"/>
            <a:r>
              <a:rPr lang="en-US" b="1" dirty="0" smtClean="0"/>
              <a:t>MG/G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31242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BBL/FT</a:t>
            </a:r>
            <a:endParaRPr lang="en-US" b="1" dirty="0" smtClean="0"/>
          </a:p>
          <a:p>
            <a:pPr algn="ctr"/>
            <a:r>
              <a:rPr lang="en-US" b="1" dirty="0" smtClean="0"/>
              <a:t>(Min. Target Vol.)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05200" y="57150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Assumes: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2.5 g/cc Bulk Density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50º API Oil Gravity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9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6858000" y="4724400"/>
            <a:ext cx="2133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(R.C.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Lagomarsino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33400" y="1066800"/>
            <a:ext cx="8001000" cy="5381569"/>
            <a:chOff x="609600" y="1171631"/>
            <a:chExt cx="8001000" cy="5381569"/>
          </a:xfrm>
        </p:grpSpPr>
        <p:pic>
          <p:nvPicPr>
            <p:cNvPr id="4" name="Picture 3" descr="Eagle Ford Basemap.png"/>
            <p:cNvPicPr>
              <a:picLocks noChangeAspect="1"/>
            </p:cNvPicPr>
            <p:nvPr/>
          </p:nvPicPr>
          <p:blipFill>
            <a:blip r:embed="rId4" cstate="print"/>
            <a:srcRect t="876"/>
            <a:stretch>
              <a:fillRect/>
            </a:stretch>
          </p:blipFill>
          <p:spPr>
            <a:xfrm>
              <a:off x="609600" y="1171631"/>
              <a:ext cx="8001000" cy="5381569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5334000" y="2971800"/>
              <a:ext cx="381000" cy="381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10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962400" y="3505200"/>
              <a:ext cx="1524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319616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OIL FAIRWAY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76400" y="6060099"/>
              <a:ext cx="19688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A1272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DRY GAS FAIRWAY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62000" y="4648200"/>
              <a:ext cx="1905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COMBO </a:t>
              </a:r>
              <a:endPara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endParaRPr>
            </a:p>
            <a:p>
              <a:pPr>
                <a:defRPr/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LIQUIDS/GAS </a:t>
              </a:r>
            </a:p>
            <a:p>
              <a:pPr>
                <a:defRPr/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FAIRWAY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1981199"/>
              <a:ext cx="1447800" cy="461665"/>
            </a:xfrm>
            <a:prstGeom prst="rect">
              <a:avLst/>
            </a:prstGeom>
            <a:solidFill>
              <a:srgbClr val="FFFFFF">
                <a:alpha val="49020"/>
              </a:srgbClr>
            </a:solidFill>
            <a:ln>
              <a:solidFill>
                <a:schemeClr val="tx1"/>
              </a:solidFill>
            </a:ln>
            <a:effectLst>
              <a:outerShdw blurRad="50800" dist="63500" dir="1680000" algn="ctr" rotWithShape="0">
                <a:srgbClr val="000000">
                  <a:alpha val="5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Well  ‘A’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4914900" y="2552699"/>
              <a:ext cx="68580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-Point Star 15"/>
            <p:cNvSpPr/>
            <p:nvPr/>
          </p:nvSpPr>
          <p:spPr>
            <a:xfrm>
              <a:off x="3429000" y="4800600"/>
              <a:ext cx="381000" cy="381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10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5000" y="3581400"/>
              <a:ext cx="1447800" cy="461665"/>
            </a:xfrm>
            <a:prstGeom prst="rect">
              <a:avLst/>
            </a:prstGeom>
            <a:solidFill>
              <a:srgbClr val="FFFFFF">
                <a:alpha val="49020"/>
              </a:srgbClr>
            </a:solidFill>
            <a:ln>
              <a:solidFill>
                <a:schemeClr val="tx1"/>
              </a:solidFill>
            </a:ln>
            <a:effectLst>
              <a:outerShdw blurRad="50800" dist="63500" dir="1680000" algn="ctr" rotWithShape="0">
                <a:srgbClr val="000000">
                  <a:alpha val="5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Well  ‘B’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2857500" y="4229100"/>
              <a:ext cx="9144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Eagle Ford Shale – STUDY Wells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Vertical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Variations in S1 Values for Eagle Ford</a:t>
            </a: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Well ‘A’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42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4267200" y="1371600"/>
          <a:ext cx="441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24600" y="2514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Average S1 = 3.55 g/mg</a:t>
            </a:r>
          </a:p>
          <a:p>
            <a:pPr algn="ctr"/>
            <a:r>
              <a:rPr lang="en-US" sz="1000" b="1" dirty="0" smtClean="0"/>
              <a:t>56.525 MBBL/640 ac/ft</a:t>
            </a:r>
          </a:p>
        </p:txBody>
      </p:sp>
      <p:pic>
        <p:nvPicPr>
          <p:cNvPr id="13" name="Picture 12" descr="LLC Log.png"/>
          <p:cNvPicPr>
            <a:picLocks noChangeAspect="1"/>
          </p:cNvPicPr>
          <p:nvPr/>
        </p:nvPicPr>
        <p:blipFill>
          <a:blip r:embed="rId5" cstate="print"/>
          <a:srcRect l="20769" t="16667" r="14274" b="25555"/>
          <a:stretch>
            <a:fillRect/>
          </a:stretch>
        </p:blipFill>
        <p:spPr>
          <a:xfrm>
            <a:off x="76200" y="1310640"/>
            <a:ext cx="4206240" cy="554736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>
            <a:off x="5715000" y="3657600"/>
            <a:ext cx="152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86500" y="5448300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4953001" y="816163"/>
            <a:ext cx="2438400" cy="30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(Less Thermally Mature)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3276600"/>
            <a:ext cx="2133600" cy="1200329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chemeClr val="tx1"/>
            </a:solidFill>
          </a:ln>
          <a:effectLst>
            <a:outerShdw blurRad="50800" dist="76200" dir="4440000" sx="106000" sy="106000" algn="ctr" rotWithShape="0">
              <a:srgbClr val="000000">
                <a:alpha val="9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Weighted Avg. = </a:t>
            </a:r>
            <a:r>
              <a:rPr lang="en-US" b="1" u="sng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11.0</a:t>
            </a:r>
            <a:endParaRPr lang="en-US" b="1" dirty="0" smtClean="0">
              <a:solidFill>
                <a:srgbClr val="156B1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MMBBL/640 Ac. </a:t>
            </a:r>
          </a:p>
          <a:p>
            <a:pPr algn="ctr"/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(Min. Target Vol.)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RC Logo Dar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533400" y="1066800"/>
            <a:ext cx="8001000" cy="5381569"/>
            <a:chOff x="609600" y="1171631"/>
            <a:chExt cx="8001000" cy="5381569"/>
          </a:xfrm>
        </p:grpSpPr>
        <p:pic>
          <p:nvPicPr>
            <p:cNvPr id="4" name="Picture 3" descr="Eagle Ford Basemap.png"/>
            <p:cNvPicPr>
              <a:picLocks noChangeAspect="1"/>
            </p:cNvPicPr>
            <p:nvPr/>
          </p:nvPicPr>
          <p:blipFill>
            <a:blip r:embed="rId4" cstate="print"/>
            <a:srcRect t="876"/>
            <a:stretch>
              <a:fillRect/>
            </a:stretch>
          </p:blipFill>
          <p:spPr>
            <a:xfrm>
              <a:off x="609600" y="1171631"/>
              <a:ext cx="8001000" cy="5381569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5334000" y="2971800"/>
              <a:ext cx="381000" cy="381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10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962400" y="3505200"/>
              <a:ext cx="1524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319616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OIL FAIRWAY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76400" y="6060099"/>
              <a:ext cx="19688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A1272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DRY GAS FAIRWAY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62000" y="4648200"/>
              <a:ext cx="1905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COMBO </a:t>
              </a:r>
              <a:endPara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endParaRPr>
            </a:p>
            <a:p>
              <a:pPr>
                <a:defRPr/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LIQUIDS/GAS </a:t>
              </a:r>
            </a:p>
            <a:p>
              <a:pPr>
                <a:defRPr/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FAIRWAY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1981199"/>
              <a:ext cx="1447800" cy="461665"/>
            </a:xfrm>
            <a:prstGeom prst="rect">
              <a:avLst/>
            </a:prstGeom>
            <a:solidFill>
              <a:srgbClr val="FFFFFF">
                <a:alpha val="49020"/>
              </a:srgbClr>
            </a:solidFill>
            <a:ln>
              <a:solidFill>
                <a:schemeClr val="tx1"/>
              </a:solidFill>
            </a:ln>
            <a:effectLst>
              <a:outerShdw blurRad="50800" dist="63500" dir="1680000" algn="ctr" rotWithShape="0">
                <a:srgbClr val="000000">
                  <a:alpha val="5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Well  ‘A’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4914900" y="2552699"/>
              <a:ext cx="68580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-Point Star 15"/>
            <p:cNvSpPr/>
            <p:nvPr/>
          </p:nvSpPr>
          <p:spPr>
            <a:xfrm>
              <a:off x="3429000" y="4800600"/>
              <a:ext cx="381000" cy="381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10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5000" y="3581400"/>
              <a:ext cx="1447800" cy="461665"/>
            </a:xfrm>
            <a:prstGeom prst="rect">
              <a:avLst/>
            </a:prstGeom>
            <a:solidFill>
              <a:srgbClr val="FFFFFF">
                <a:alpha val="49020"/>
              </a:srgbClr>
            </a:solidFill>
            <a:ln>
              <a:solidFill>
                <a:schemeClr val="tx1"/>
              </a:solidFill>
            </a:ln>
            <a:effectLst>
              <a:outerShdw blurRad="50800" dist="63500" dir="1680000" algn="ctr" rotWithShape="0">
                <a:srgbClr val="000000">
                  <a:alpha val="5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Well  ‘B’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2857500" y="4229100"/>
              <a:ext cx="9144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Eagle Ford Shale – STUDY Wells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Vertical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Variations in S1 Values for Eagle Ford</a:t>
            </a: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Well ‘B’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495800" y="1295400"/>
          <a:ext cx="4343400" cy="544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842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Average S1 = 1.86 g/mg</a:t>
            </a:r>
          </a:p>
          <a:p>
            <a:pPr algn="ctr"/>
            <a:r>
              <a:rPr lang="en-US" sz="1000" b="1" dirty="0" smtClean="0"/>
              <a:t>29.616 MBBL/640 ac/ft</a:t>
            </a:r>
          </a:p>
        </p:txBody>
      </p:sp>
      <p:pic>
        <p:nvPicPr>
          <p:cNvPr id="13" name="Picture 12" descr="JCM Log.png"/>
          <p:cNvPicPr>
            <a:picLocks noChangeAspect="1"/>
          </p:cNvPicPr>
          <p:nvPr/>
        </p:nvPicPr>
        <p:blipFill>
          <a:blip r:embed="rId5" cstate="print"/>
          <a:srcRect l="20769" t="16667" r="14274" b="16667"/>
          <a:stretch>
            <a:fillRect/>
          </a:stretch>
        </p:blipFill>
        <p:spPr>
          <a:xfrm>
            <a:off x="152400" y="1143000"/>
            <a:ext cx="3810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2971800"/>
            <a:ext cx="2133600" cy="1200329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chemeClr val="tx1"/>
            </a:solidFill>
          </a:ln>
          <a:effectLst>
            <a:outerShdw blurRad="50800" dist="76200" dir="4440000" sx="106000" sy="106000" algn="ctr" rotWithShape="0">
              <a:srgbClr val="000000">
                <a:alpha val="9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Weighted Avg. = </a:t>
            </a:r>
            <a:r>
              <a:rPr lang="en-US" b="1" u="sng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4.0</a:t>
            </a:r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MMBBL/640 Ac. </a:t>
            </a:r>
          </a:p>
          <a:p>
            <a:pPr algn="ctr"/>
            <a:r>
              <a:rPr lang="en-US" b="1" dirty="0" smtClean="0">
                <a:solidFill>
                  <a:srgbClr val="156B13"/>
                </a:solidFill>
                <a:latin typeface="Arial" pitchFamily="34" charset="0"/>
                <a:cs typeface="Arial" pitchFamily="34" charset="0"/>
              </a:rPr>
              <a:t>(Min. Target Vol.)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4900" y="77152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(More Thermally Mature)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943600" y="3657600"/>
            <a:ext cx="152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981700" y="51435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Roxanna Oil and Gas Company</a:t>
            </a:r>
          </a:p>
          <a:p>
            <a:pPr marL="914400" lvl="1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Eddie Little</a:t>
            </a:r>
          </a:p>
          <a:p>
            <a:pPr marL="51435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Matador Resources Company</a:t>
            </a:r>
          </a:p>
          <a:p>
            <a:pPr marL="914400" lvl="1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Anne Lindsey McColloch</a:t>
            </a:r>
          </a:p>
          <a:p>
            <a:pPr marL="914400" lvl="1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Justin Bagley</a:t>
            </a:r>
          </a:p>
          <a:p>
            <a:pPr marL="914400" lvl="1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Bo Henk</a:t>
            </a:r>
          </a:p>
          <a:p>
            <a:pPr marL="514350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Rock-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Eval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S1 value provides early measurement of oil in place.</a:t>
            </a:r>
          </a:p>
          <a:p>
            <a:pPr marL="342900" indent="-228600"/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Can be up-scaled easily for various thicknesses for quantified values of oil-in-place.</a:t>
            </a:r>
          </a:p>
          <a:p>
            <a:pPr marL="342900" indent="-228600"/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Measurements of oil-in-place compared to  production decline analysis will provide improved measures of recovery efficiency.</a:t>
            </a:r>
          </a:p>
          <a:p>
            <a:pPr marL="342900" indent="-228600">
              <a:buFont typeface="Wingdings" pitchFamily="2" charset="2"/>
              <a:buChar char="§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further information, check out: </a:t>
            </a:r>
          </a:p>
          <a:p>
            <a:pPr marL="342900" indent="-22860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marL="342900" indent="-228600" algn="ctr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www.roxannaoil.com</a:t>
            </a:r>
          </a:p>
          <a:p>
            <a:pPr marL="342900" indent="-228600">
              <a:buFont typeface="Wingdings" pitchFamily="2" charset="2"/>
              <a:buChar char="§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Gas-in-place measurements in the Coal and Shale Gas Industry</a:t>
            </a:r>
          </a:p>
          <a:p>
            <a:pPr marL="914400" lvl="1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Gas desorption methodology 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Importance of Hydrocarbon Target Volumes in Unconventional Resource Plays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Measure amount of Hydrocarbons available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Application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RockEval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Pyrolysis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S1 values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Desorption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Standard analytical technique over 20 years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Measures total gas contained in coal cores or shale cores.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Allows the determination of the total gas resource in place in a given area.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 Target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Focus on application of hydrocarbon distillation from Rock-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Requires rock samples, preferably whole core, properly collected.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Determines volumes of distillable hydrocarbons in the rock in mg of hydrocarbon/g of dry rock.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Relatively simple and cheap to do.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Results can be obtained early in exploration campaign.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Easily up-scaled to reflect total rock potential.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 Target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391400" cy="3276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Emphasis on S1 measurement of distillable hydrocarbons.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181600" y="3276601"/>
            <a:ext cx="1676400" cy="2438400"/>
          </a:xfrm>
          <a:custGeom>
            <a:avLst/>
            <a:gdLst>
              <a:gd name="connsiteX0" fmla="*/ 0 w 3750590"/>
              <a:gd name="connsiteY0" fmla="*/ 1614407 h 1676400"/>
              <a:gd name="connsiteX1" fmla="*/ 1952786 w 3750590"/>
              <a:gd name="connsiteY1" fmla="*/ 10332 h 1676400"/>
              <a:gd name="connsiteX2" fmla="*/ 3750590 w 3750590"/>
              <a:gd name="connsiteY2" fmla="*/ 1676400 h 1676400"/>
              <a:gd name="connsiteX0" fmla="*/ 0 w 3663367"/>
              <a:gd name="connsiteY0" fmla="*/ 1605891 h 1605891"/>
              <a:gd name="connsiteX1" fmla="*/ 1952786 w 3663367"/>
              <a:gd name="connsiteY1" fmla="*/ 1816 h 1605891"/>
              <a:gd name="connsiteX2" fmla="*/ 3663367 w 3663367"/>
              <a:gd name="connsiteY2" fmla="*/ 1594997 h 1605891"/>
              <a:gd name="connsiteX0" fmla="*/ 0 w 3663367"/>
              <a:gd name="connsiteY0" fmla="*/ 1604075 h 1604075"/>
              <a:gd name="connsiteX1" fmla="*/ 1952786 w 3663367"/>
              <a:gd name="connsiteY1" fmla="*/ 0 h 1604075"/>
              <a:gd name="connsiteX2" fmla="*/ 3663367 w 3663367"/>
              <a:gd name="connsiteY2" fmla="*/ 1604075 h 1604075"/>
              <a:gd name="connsiteX0" fmla="*/ 0 w 3663367"/>
              <a:gd name="connsiteY0" fmla="*/ 1598425 h 1598425"/>
              <a:gd name="connsiteX1" fmla="*/ 1831684 w 3663367"/>
              <a:gd name="connsiteY1" fmla="*/ 0 h 1598425"/>
              <a:gd name="connsiteX2" fmla="*/ 3663367 w 3663367"/>
              <a:gd name="connsiteY2" fmla="*/ 1598425 h 15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3367" h="1598425">
                <a:moveTo>
                  <a:pt x="0" y="1598425"/>
                </a:moveTo>
                <a:cubicBezTo>
                  <a:pt x="663844" y="791221"/>
                  <a:pt x="1221123" y="0"/>
                  <a:pt x="1831684" y="0"/>
                </a:cubicBezTo>
                <a:cubicBezTo>
                  <a:pt x="2442245" y="0"/>
                  <a:pt x="3405062" y="1390489"/>
                  <a:pt x="3663367" y="159842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352800" y="6096000"/>
            <a:ext cx="2667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1905000" y="4648200"/>
            <a:ext cx="457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" y="3200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S1 Peak</a:t>
            </a:r>
          </a:p>
          <a:p>
            <a:pPr algn="ctr"/>
            <a:r>
              <a:rPr lang="en-US" b="1" dirty="0" smtClean="0"/>
              <a:t>Volatilization of existing HC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24600" y="2667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S2 Peak</a:t>
            </a:r>
          </a:p>
          <a:p>
            <a:pPr algn="ctr"/>
            <a:r>
              <a:rPr lang="en-US" b="1" dirty="0" err="1" smtClean="0"/>
              <a:t>Pyrolysis</a:t>
            </a:r>
            <a:r>
              <a:rPr lang="en-US" b="1" dirty="0" smtClean="0"/>
              <a:t> of </a:t>
            </a:r>
            <a:r>
              <a:rPr lang="en-US" b="1" dirty="0" err="1" smtClean="0"/>
              <a:t>kerogen</a:t>
            </a:r>
            <a:endParaRPr lang="en-US" b="1" dirty="0" smtClean="0"/>
          </a:p>
          <a:p>
            <a:pPr algn="ctr"/>
            <a:r>
              <a:rPr lang="en-US" sz="1400" b="1" dirty="0" smtClean="0"/>
              <a:t>(nonvolatile organic matter)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0" y="4419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Existing Oil</a:t>
            </a:r>
            <a:endParaRPr lang="en-US" sz="1600" b="1" dirty="0"/>
          </a:p>
        </p:txBody>
      </p:sp>
      <p:cxnSp>
        <p:nvCxnSpPr>
          <p:cNvPr id="41" name="Straight Connector 40"/>
          <p:cNvCxnSpPr/>
          <p:nvPr/>
        </p:nvCxnSpPr>
        <p:spPr>
          <a:xfrm rot="16200000" flipV="1">
            <a:off x="-1257299" y="4000499"/>
            <a:ext cx="3429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33800" y="5791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TEMPERATURE</a:t>
            </a:r>
            <a:endParaRPr lang="en-US" sz="1600" b="1" dirty="0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Rock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Pyrolysis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81000" y="990600"/>
            <a:ext cx="8229600" cy="49831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S1 represents the free hydrocarbons in a rock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Primarily indicates generated free oil (liquid hydrocarbons)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The greater the S1 value, the greater amount of free oil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Optimum data from whole core</a:t>
            </a:r>
          </a:p>
        </p:txBody>
      </p:sp>
      <p:cxnSp>
        <p:nvCxnSpPr>
          <p:cNvPr id="26" name="Straight Connector 25"/>
          <p:cNvCxnSpPr>
            <a:stCxn id="35" idx="0"/>
            <a:endCxn id="35" idx="2"/>
          </p:cNvCxnSpPr>
          <p:nvPr/>
        </p:nvCxnSpPr>
        <p:spPr>
          <a:xfrm>
            <a:off x="1600200" y="5707391"/>
            <a:ext cx="457200" cy="7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600200" y="4876800"/>
            <a:ext cx="457200" cy="838200"/>
          </a:xfrm>
          <a:custGeom>
            <a:avLst/>
            <a:gdLst>
              <a:gd name="connsiteX0" fmla="*/ 0 w 953145"/>
              <a:gd name="connsiteY0" fmla="*/ 845949 h 853699"/>
              <a:gd name="connsiteX1" fmla="*/ 472698 w 953145"/>
              <a:gd name="connsiteY1" fmla="*/ 1292 h 853699"/>
              <a:gd name="connsiteX2" fmla="*/ 953145 w 953145"/>
              <a:gd name="connsiteY2" fmla="*/ 853699 h 85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145" h="853699">
                <a:moveTo>
                  <a:pt x="0" y="845949"/>
                </a:moveTo>
                <a:cubicBezTo>
                  <a:pt x="156920" y="422974"/>
                  <a:pt x="313841" y="0"/>
                  <a:pt x="472698" y="1292"/>
                </a:cubicBezTo>
                <a:cubicBezTo>
                  <a:pt x="631555" y="2584"/>
                  <a:pt x="922148" y="696133"/>
                  <a:pt x="953145" y="853699"/>
                </a:cubicBezTo>
              </a:path>
            </a:pathLst>
          </a:custGeom>
          <a:gradFill flip="none" rotWithShape="1">
            <a:gsLst>
              <a:gs pos="0">
                <a:srgbClr val="36965D"/>
              </a:gs>
              <a:gs pos="0">
                <a:srgbClr val="36965D"/>
              </a:gs>
              <a:gs pos="0">
                <a:srgbClr val="36965D"/>
              </a:gs>
              <a:gs pos="50000">
                <a:srgbClr val="9CB86E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r="100000" b="100000"/>
            </a:path>
            <a:tileRect l="-100000" t="-100000"/>
          </a:gra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457200" y="5715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91000" y="30103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</a:t>
            </a:r>
            <a:r>
              <a:rPr lang="en-US" sz="1100" b="1" dirty="0" err="1" smtClean="0"/>
              <a:t>max</a:t>
            </a:r>
            <a:endParaRPr lang="en-US" sz="1100" b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876800" y="32766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6400800" y="4038600"/>
            <a:ext cx="457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81800" y="3810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Potential Oil</a:t>
            </a:r>
            <a:endParaRPr lang="en-US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33800" y="6096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Rectangle 9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APPLICATION </a:t>
            </a:r>
            <a:r>
              <a:rPr lang="en-US" sz="4000" dirty="0" err="1" smtClean="0"/>
              <a:t>ProceDURE</a:t>
            </a:r>
            <a:endParaRPr lang="en-US" sz="4000" dirty="0"/>
          </a:p>
        </p:txBody>
      </p:sp>
      <p:sp>
        <p:nvSpPr>
          <p:cNvPr id="6033" name="Rectangle 91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525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Establish S1 values, preferably from whole core, preferably every foot.  This represents measured oil-in-place per unit volume of rock.</a:t>
            </a: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Upscale oil-in-place to Acre-feet or “Section-feet” (i.e. one square mile of surface area x one foot thick x hydrocarbon richness).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Resulting volume from core measurements is a minimum value for the oil-in-place volume.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Methodology: Oil in Place from S1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74837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i="1" dirty="0"/>
              <a:t>M</a:t>
            </a:r>
            <a:r>
              <a:rPr lang="en-US" sz="2000" i="1" baseline="-25000" dirty="0"/>
              <a:t>S1HC</a:t>
            </a:r>
            <a:r>
              <a:rPr lang="en-US" sz="2800" i="1" dirty="0"/>
              <a:t>= Ah </a:t>
            </a:r>
            <a:r>
              <a:rPr lang="en-US" sz="2800" i="1" dirty="0" smtClean="0"/>
              <a:t>(</a:t>
            </a:r>
            <a:r>
              <a:rPr lang="el-GR" sz="2800" i="1" dirty="0" smtClean="0"/>
              <a:t>ρ</a:t>
            </a:r>
            <a:r>
              <a:rPr lang="en-US" sz="2000" i="1" baseline="-25000" dirty="0" smtClean="0"/>
              <a:t>Av</a:t>
            </a:r>
            <a:r>
              <a:rPr lang="en-US" sz="2800" i="1" dirty="0"/>
              <a:t>) (S1</a:t>
            </a:r>
            <a:r>
              <a:rPr lang="en-US" sz="2000" i="1" baseline="-25000" dirty="0"/>
              <a:t>Av</a:t>
            </a:r>
            <a:r>
              <a:rPr lang="en-US" sz="2800" i="1" dirty="0"/>
              <a:t>)(.001) </a:t>
            </a:r>
            <a:r>
              <a:rPr lang="en-US" sz="2800" i="1" dirty="0">
                <a:cs typeface="Arial" pitchFamily="34" charset="0"/>
              </a:rPr>
              <a:t>÷</a:t>
            </a:r>
            <a:r>
              <a:rPr lang="en-US" sz="2800" i="1" dirty="0"/>
              <a:t> </a:t>
            </a:r>
            <a:r>
              <a:rPr lang="en-US" sz="2800" i="1" dirty="0" smtClean="0"/>
              <a:t>8.11E-10 </a:t>
            </a:r>
            <a:r>
              <a:rPr lang="en-US" sz="2800" i="1" dirty="0"/>
              <a:t>acre-ft/cc</a:t>
            </a:r>
          </a:p>
          <a:p>
            <a:pPr algn="ctr"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r>
              <a:rPr lang="en-US" sz="2000" i="1" dirty="0"/>
              <a:t>	Where:</a:t>
            </a:r>
          </a:p>
          <a:p>
            <a:pPr>
              <a:buFontTx/>
              <a:buNone/>
            </a:pPr>
            <a:r>
              <a:rPr lang="en-US" sz="2000" i="1" dirty="0"/>
              <a:t>	M</a:t>
            </a:r>
            <a:r>
              <a:rPr lang="en-US" sz="1600" i="1" baseline="-25000" dirty="0"/>
              <a:t>S1HC</a:t>
            </a:r>
            <a:r>
              <a:rPr lang="en-US" sz="2000" i="1" dirty="0"/>
              <a:t> = Mass of S1 hydrocarbons per section (g)</a:t>
            </a:r>
          </a:p>
          <a:p>
            <a:pPr>
              <a:buFontTx/>
              <a:buNone/>
            </a:pPr>
            <a:r>
              <a:rPr lang="en-US" sz="2000" i="1" dirty="0"/>
              <a:t>	A = Area of interest in acres (sectional area – 640 acres)</a:t>
            </a:r>
          </a:p>
          <a:p>
            <a:pPr>
              <a:buFontTx/>
              <a:buNone/>
            </a:pPr>
            <a:r>
              <a:rPr lang="en-US" sz="2000" i="1" dirty="0"/>
              <a:t>	h = Reservoir height (ft)</a:t>
            </a:r>
          </a:p>
          <a:p>
            <a:pPr>
              <a:buFontTx/>
              <a:buNone/>
            </a:pPr>
            <a:r>
              <a:rPr lang="en-US" sz="2000" i="1" dirty="0"/>
              <a:t>	</a:t>
            </a:r>
            <a:r>
              <a:rPr lang="el-GR" sz="2000" i="1" dirty="0" smtClean="0"/>
              <a:t>ρ</a:t>
            </a:r>
            <a:r>
              <a:rPr lang="en-US" sz="1600" i="1" baseline="-25000" dirty="0" smtClean="0"/>
              <a:t>Av</a:t>
            </a:r>
            <a:r>
              <a:rPr lang="en-US" sz="2000" i="1" dirty="0" smtClean="0"/>
              <a:t> </a:t>
            </a:r>
            <a:r>
              <a:rPr lang="en-US" sz="2000" i="1" dirty="0"/>
              <a:t>= Average bulk density (g/cc)</a:t>
            </a:r>
          </a:p>
          <a:p>
            <a:pPr>
              <a:buFontTx/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S1</a:t>
            </a:r>
            <a:r>
              <a:rPr lang="en-US" sz="1600" i="1" baseline="-25000" dirty="0" smtClean="0"/>
              <a:t>Av</a:t>
            </a:r>
            <a:r>
              <a:rPr lang="en-US" sz="2000" i="1" dirty="0" smtClean="0"/>
              <a:t> </a:t>
            </a:r>
            <a:r>
              <a:rPr lang="en-US" sz="2000" i="1" dirty="0"/>
              <a:t>=Average S1 (mg/g)</a:t>
            </a:r>
          </a:p>
          <a:p>
            <a:pPr>
              <a:buFontTx/>
              <a:buNone/>
            </a:pPr>
            <a:endParaRPr lang="en-US" sz="1600" i="1" baseline="-25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066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grams of oil per section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RC Logo Dar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914400" cy="37855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156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2543</TotalTime>
  <Words>769</Words>
  <Application>Microsoft Office PowerPoint</Application>
  <PresentationFormat>On-screen Show (4:3)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A QUickLook Determination of Oil-in-place in Oil Shale Resource plays</vt:lpstr>
      <vt:lpstr>Acknowledgements:</vt:lpstr>
      <vt:lpstr>Discussion Topics</vt:lpstr>
      <vt:lpstr>Gas Desorption Methodology</vt:lpstr>
      <vt:lpstr>Hydrocarbon Target Volumes</vt:lpstr>
      <vt:lpstr>Hydrocarbon Target Volumes</vt:lpstr>
      <vt:lpstr>PowerPoint Presentation</vt:lpstr>
      <vt:lpstr>APPLICATION ProceDURE</vt:lpstr>
      <vt:lpstr>Methodology: Oil in Place from S1</vt:lpstr>
      <vt:lpstr>Methodology (cont.)</vt:lpstr>
      <vt:lpstr>Methodology (cont.)</vt:lpstr>
      <vt:lpstr>Oil in Place from S1</vt:lpstr>
      <vt:lpstr>Oil in Place from S1</vt:lpstr>
      <vt:lpstr>Conversions</vt:lpstr>
      <vt:lpstr>Quicklook Conversion of S1 to Oil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rclagomarsino</dc:creator>
  <cp:lastModifiedBy>RC Lagomarsino</cp:lastModifiedBy>
  <cp:revision>143</cp:revision>
  <dcterms:created xsi:type="dcterms:W3CDTF">2011-04-04T16:01:55Z</dcterms:created>
  <dcterms:modified xsi:type="dcterms:W3CDTF">2013-03-06T18:27:45Z</dcterms:modified>
</cp:coreProperties>
</file>